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charts/chart9.xml" ContentType="application/vnd.openxmlformats-officedocument.drawingml.chart+xml"/>
  <Override PartName="/ppt/charts/chart7.xml" ContentType="application/vnd.openxmlformats-officedocument.drawingml.chart+xml"/>
  <Default Extension="xlsx" ContentType="application/haansoftxlsx"/>
  <Override PartName="/ppt/charts/chart3.xml" ContentType="application/vnd.openxmlformats-officedocument.drawingml.chart+xml"/>
  <Override PartName="/ppt/charts/chart5.xml" ContentType="application/vnd.openxmlformats-officedocument.drawingml.char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charts/chart8.xml" ContentType="application/vnd.openxmlformats-officedocument.drawingml.chart+xml"/>
  <Override PartName="/ppt/slideLayouts/slideLayout10.xml" ContentType="application/vnd.openxmlformats-officedocument.presentationml.slideLayout+xml"/>
  <Default Extension="tiff" ContentType="image/tiff"/>
  <Override PartName="/ppt/charts/chart6.xml" ContentType="application/vnd.openxmlformats-officedocument.drawingml.chart+xml"/>
  <Override PartName="/ppt/charts/chart4.xml" ContentType="application/vnd.openxmlformats-officedocument.drawingml.char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sldIdLst>
    <p:sldId id="334" r:id="rId4"/>
    <p:sldId id="302" r:id="rId5"/>
    <p:sldId id="256" r:id="rId6"/>
    <p:sldId id="264" r:id="rId7"/>
    <p:sldId id="303" r:id="rId8"/>
    <p:sldId id="304" r:id="rId9"/>
    <p:sldId id="305" r:id="rId10"/>
    <p:sldId id="306" r:id="rId11"/>
    <p:sldId id="307" r:id="rId12"/>
    <p:sldId id="308" r:id="rId13"/>
    <p:sldId id="313" r:id="rId14"/>
    <p:sldId id="331" r:id="rId15"/>
    <p:sldId id="332" r:id="rId16"/>
    <p:sldId id="322" r:id="rId17"/>
    <p:sldId id="323" r:id="rId18"/>
    <p:sldId id="324" r:id="rId19"/>
    <p:sldId id="325" r:id="rId20"/>
    <p:sldId id="309" r:id="rId21"/>
    <p:sldId id="328" r:id="rId22"/>
    <p:sldId id="329" r:id="rId23"/>
    <p:sldId id="330" r:id="rId24"/>
    <p:sldId id="314" r:id="rId25"/>
    <p:sldId id="315" r:id="rId26"/>
    <p:sldId id="316" r:id="rId27"/>
    <p:sldId id="310" r:id="rId28"/>
    <p:sldId id="317" r:id="rId29"/>
    <p:sldId id="311" r:id="rId30"/>
    <p:sldId id="318" r:id="rId31"/>
    <p:sldId id="333" r:id="rId32"/>
    <p:sldId id="319" r:id="rId33"/>
    <p:sldId id="320" r:id="rId34"/>
    <p:sldId id="312" r:id="rId35"/>
    <p:sldId id="321" r:id="rId36"/>
    <p:sldId id="262" r:id="rId37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444342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299"/>
  </p:normalViewPr>
  <p:slideViewPr>
    <p:cSldViewPr>
      <p:cViewPr varScale="1">
        <p:scale>
          <a:sx n="98" d="100"/>
          <a:sy n="98" d="100"/>
        </p:scale>
        <p:origin x="-576" y="-96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11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2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3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4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5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6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7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8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9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285"/>
        </c:manualLayout>
      </c:layout>
      <c:doughnutChart>
        <c:varyColors val="1"/>
        <c:firstSliceAng val="0"/>
        <c:holeSize val="75"/>
      </c:doughnutChart>
    </c:plotArea>
    <c:plotVisOnly val="1"/>
    <c:dispBlanksAs val="zero"/>
  </c:chart>
  <c:txPr>
    <a:bodyPr/>
    <a:lstStyle/>
    <a:p>
      <a:pPr>
        <a:defRPr sz="1800"/>
      </a:pPr>
      <a:endParaRPr lang="en-US"/>
    </a:p>
  </c:txPr>
  <c:externalData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28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spPr>
              <a:solidFill>
                <a:schemeClr val="accent4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5B16-4B64-AAC2-DB0307CE1ACC}"/>
              </c:ext>
            </c:extLst>
          </c:dPt>
          <c:dPt>
            <c:idx val="1"/>
            <c:spPr>
              <a:solidFill>
                <a:schemeClr val="bg1">
                  <a:lumMod val="95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B16-4B64-AAC2-DB0307CE1ACC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5B16-4B64-AAC2-DB0307CE1ACC}"/>
            </c:ext>
          </c:extLst>
        </c:ser>
        <c:firstSliceAng val="0"/>
        <c:holeSize val="75"/>
      </c:doughnutChart>
    </c:plotArea>
    <c:plotVisOnly val="1"/>
    <c:dispBlanksAs val="zero"/>
  </c:chart>
  <c:txPr>
    <a:bodyPr/>
    <a:lstStyle/>
    <a:p>
      <a:pPr>
        <a:defRPr sz="1800"/>
      </a:pPr>
      <a:endParaRPr lang="en-US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spPr>
              <a:solidFill>
                <a:schemeClr val="accent4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F92B-47DE-8DA2-2A54F298832A}"/>
              </c:ext>
            </c:extLst>
          </c:dPt>
          <c:dPt>
            <c:idx val="1"/>
            <c:spPr>
              <a:noFill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F92B-47DE-8DA2-2A54F298832A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F92B-47DE-8DA2-2A54F298832A}"/>
            </c:ext>
          </c:extLst>
        </c:ser>
        <c:firstSliceAng val="0"/>
      </c:pieChart>
    </c:plotArea>
    <c:plotVisOnly val="1"/>
    <c:dispBlanksAs val="zero"/>
  </c:chart>
  <c:txPr>
    <a:bodyPr/>
    <a:lstStyle/>
    <a:p>
      <a:pPr>
        <a:defRPr sz="1800"/>
      </a:pPr>
      <a:endParaRPr lang="en-US"/>
    </a:p>
  </c:txPr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28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spPr>
              <a:solidFill>
                <a:schemeClr val="accent2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A15-46A6-9FA4-6E1736617DAB}"/>
              </c:ext>
            </c:extLst>
          </c:dPt>
          <c:dPt>
            <c:idx val="1"/>
            <c:spPr>
              <a:solidFill>
                <a:schemeClr val="bg1">
                  <a:lumMod val="95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0A15-46A6-9FA4-6E1736617DAB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0A15-46A6-9FA4-6E1736617DAB}"/>
            </c:ext>
          </c:extLst>
        </c:ser>
        <c:firstSliceAng val="0"/>
        <c:holeSize val="75"/>
      </c:doughnutChart>
    </c:plotArea>
    <c:plotVisOnly val="1"/>
    <c:dispBlanksAs val="zero"/>
  </c:chart>
  <c:txPr>
    <a:bodyPr/>
    <a:lstStyle/>
    <a:p>
      <a:pPr>
        <a:defRPr sz="1800"/>
      </a:pPr>
      <a:endParaRPr lang="en-US"/>
    </a:p>
  </c:txPr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spPr>
              <a:solidFill>
                <a:schemeClr val="accent2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BD5-4D20-9CD3-64E16C12EF80}"/>
              </c:ext>
            </c:extLst>
          </c:dPt>
          <c:dPt>
            <c:idx val="1"/>
            <c:spPr>
              <a:noFill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BD5-4D20-9CD3-64E16C12EF8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DBD5-4D20-9CD3-64E16C12EF80}"/>
            </c:ext>
          </c:extLst>
        </c:ser>
        <c:firstSliceAng val="0"/>
      </c:pieChart>
    </c:plotArea>
    <c:plotVisOnly val="1"/>
    <c:dispBlanksAs val="zero"/>
  </c:chart>
  <c:txPr>
    <a:bodyPr/>
    <a:lstStyle/>
    <a:p>
      <a:pPr>
        <a:defRPr sz="1800"/>
      </a:pPr>
      <a:endParaRPr lang="en-US"/>
    </a:p>
  </c:txPr>
  <c:externalData r:id="rId1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28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spPr>
              <a:solidFill>
                <a:schemeClr val="accent2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C1E6-4517-9BC9-6DC7A455E02D}"/>
              </c:ext>
            </c:extLst>
          </c:dPt>
          <c:dPt>
            <c:idx val="1"/>
            <c:spPr>
              <a:solidFill>
                <a:schemeClr val="bg1">
                  <a:lumMod val="95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C1E6-4517-9BC9-6DC7A455E02D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C1E6-4517-9BC9-6DC7A455E02D}"/>
            </c:ext>
          </c:extLst>
        </c:ser>
        <c:firstSliceAng val="0"/>
        <c:holeSize val="75"/>
      </c:doughnutChart>
    </c:plotArea>
    <c:plotVisOnly val="1"/>
    <c:dispBlanksAs val="zero"/>
  </c:chart>
  <c:txPr>
    <a:bodyPr/>
    <a:lstStyle/>
    <a:p>
      <a:pPr>
        <a:defRPr sz="1800"/>
      </a:pPr>
      <a:endParaRPr lang="en-US"/>
    </a:p>
  </c:txPr>
  <c:externalData r:id="rId1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spPr>
              <a:solidFill>
                <a:schemeClr val="accent2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711-4341-BE27-B1FD4BB32A0D}"/>
              </c:ext>
            </c:extLst>
          </c:dPt>
          <c:dPt>
            <c:idx val="1"/>
            <c:spPr>
              <a:noFill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711-4341-BE27-B1FD4BB32A0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8711-4341-BE27-B1FD4BB32A0D}"/>
            </c:ext>
          </c:extLst>
        </c:ser>
        <c:firstSliceAng val="0"/>
      </c:pieChart>
    </c:plotArea>
    <c:plotVisOnly val="1"/>
    <c:dispBlanksAs val="zero"/>
  </c:chart>
  <c:txPr>
    <a:bodyPr/>
    <a:lstStyle/>
    <a:p>
      <a:pPr>
        <a:defRPr sz="1800"/>
      </a:pPr>
      <a:endParaRPr lang="en-US"/>
    </a:p>
  </c:txPr>
  <c:externalData r:id="rId1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28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spPr>
              <a:solidFill>
                <a:schemeClr val="accent4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F7E-4D61-85BB-498A1D3628A4}"/>
              </c:ext>
            </c:extLst>
          </c:dPt>
          <c:dPt>
            <c:idx val="1"/>
            <c:spPr>
              <a:solidFill>
                <a:schemeClr val="bg1">
                  <a:lumMod val="95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F7E-4D61-85BB-498A1D3628A4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8F7E-4D61-85BB-498A1D3628A4}"/>
            </c:ext>
          </c:extLst>
        </c:ser>
        <c:firstSliceAng val="0"/>
        <c:holeSize val="75"/>
      </c:doughnutChart>
    </c:plotArea>
    <c:plotVisOnly val="1"/>
    <c:dispBlanksAs val="zero"/>
  </c:chart>
  <c:txPr>
    <a:bodyPr/>
    <a:lstStyle/>
    <a:p>
      <a:pPr>
        <a:defRPr sz="1800"/>
      </a:pPr>
      <a:endParaRPr lang="en-US"/>
    </a:p>
  </c:txPr>
  <c:externalData r:id="rId1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spPr>
              <a:solidFill>
                <a:schemeClr val="accent4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8B4-4096-BCE6-596F890BCA43}"/>
              </c:ext>
            </c:extLst>
          </c:dPt>
          <c:dPt>
            <c:idx val="1"/>
            <c:spPr>
              <a:noFill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38B4-4096-BCE6-596F890BCA43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38B4-4096-BCE6-596F890BCA43}"/>
            </c:ext>
          </c:extLst>
        </c:ser>
        <c:firstSliceAng val="0"/>
      </c:pieChart>
    </c:plotArea>
    <c:plotVisOnly val="1"/>
    <c:dispBlanksAs val="zero"/>
  </c:chart>
  <c:txPr>
    <a:bodyPr/>
    <a:lstStyle/>
    <a:p>
      <a:pPr>
        <a:defRPr sz="1800"/>
      </a:pPr>
      <a:endParaRPr lang="en-US"/>
    </a:p>
  </c:txPr>
  <c:externalData r:id="rId1"/>
</c:chartSpac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04048" y="3003798"/>
            <a:ext cx="3888432" cy="1152129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3600" b="1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+mn-ea"/>
              </a:rPr>
              <a:t>FREE PPT TEMPLATES</a:t>
            </a:r>
            <a:endParaRPr lang="en-US" altLang="ko-KR" b="1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03900" y="4155926"/>
            <a:ext cx="3888432" cy="504056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2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sz="1200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1200" b="1" dirty="0"/>
              <a:t>OF YOUR PRESENTATION HERE</a:t>
            </a:r>
            <a:endParaRPr lang="en-US" altLang="ko-KR" sz="1200" dirty="0"/>
          </a:p>
        </p:txBody>
      </p:sp>
    </p:spTree>
    <p:extLst>
      <p:ext uri="{BB962C8B-B14F-4D97-AF65-F5344CB8AC3E}">
        <p14:creationId xmlns=""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="" xmlns:p14="http://schemas.microsoft.com/office/powerpoint/2010/main" val="3238364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91952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501681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887924" y="1089585"/>
            <a:ext cx="1368152" cy="1482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1490055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907704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491880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076056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599209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183385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767561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351737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6725094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357557" y="286543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172774" y="1476771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357557" y="2662807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542340" y="1476771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6159670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295" y="195486"/>
            <a:ext cx="1944216" cy="4680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676775" y="195486"/>
            <a:ext cx="1944216" cy="4680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4337843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60041"/>
            <a:ext cx="3168352" cy="31478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79912" y="360041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779912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418176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056440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5401104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79912" y="920899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779912" y="3147814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90550" y="915566"/>
            <a:ext cx="3117354" cy="3960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112194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339502"/>
            <a:ext cx="608416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059832" y="2624708"/>
            <a:ext cx="608416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3431661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39552" y="1131590"/>
            <a:ext cx="403244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9552" y="3291830"/>
            <a:ext cx="1656184" cy="14401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267744" y="3377692"/>
            <a:ext cx="2304256" cy="13542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9286467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29444" y="1203598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644008" y="1203598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644008" y="3060973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29900" y="3061296"/>
            <a:ext cx="4104000" cy="1728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68303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63838"/>
            <a:ext cx="9144000" cy="144016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8748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23555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=""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-9526" y="1183060"/>
            <a:ext cx="9153525" cy="3960440"/>
          </a:xfrm>
          <a:custGeom>
            <a:avLst/>
            <a:gdLst>
              <a:gd name="connsiteX0" fmla="*/ 0 w 9144000"/>
              <a:gd name="connsiteY0" fmla="*/ 0 h 3960440"/>
              <a:gd name="connsiteX1" fmla="*/ 9144000 w 9144000"/>
              <a:gd name="connsiteY1" fmla="*/ 0 h 3960440"/>
              <a:gd name="connsiteX2" fmla="*/ 9144000 w 9144000"/>
              <a:gd name="connsiteY2" fmla="*/ 3960440 h 3960440"/>
              <a:gd name="connsiteX3" fmla="*/ 0 w 9144000"/>
              <a:gd name="connsiteY3" fmla="*/ 3960440 h 3960440"/>
              <a:gd name="connsiteX4" fmla="*/ 0 w 9144000"/>
              <a:gd name="connsiteY4" fmla="*/ 0 h 3960440"/>
              <a:gd name="connsiteX0" fmla="*/ 0 w 9153525"/>
              <a:gd name="connsiteY0" fmla="*/ 3276600 h 3960440"/>
              <a:gd name="connsiteX1" fmla="*/ 9153525 w 9153525"/>
              <a:gd name="connsiteY1" fmla="*/ 0 h 3960440"/>
              <a:gd name="connsiteX2" fmla="*/ 9153525 w 9153525"/>
              <a:gd name="connsiteY2" fmla="*/ 3960440 h 3960440"/>
              <a:gd name="connsiteX3" fmla="*/ 9525 w 9153525"/>
              <a:gd name="connsiteY3" fmla="*/ 3960440 h 3960440"/>
              <a:gd name="connsiteX4" fmla="*/ 0 w 9153525"/>
              <a:gd name="connsiteY4" fmla="*/ 327660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525" h="3960440">
                <a:moveTo>
                  <a:pt x="0" y="3276600"/>
                </a:moveTo>
                <a:lnTo>
                  <a:pt x="9153525" y="0"/>
                </a:lnTo>
                <a:lnTo>
                  <a:pt x="9153525" y="3960440"/>
                </a:lnTo>
                <a:lnTo>
                  <a:pt x="9525" y="3960440"/>
                </a:lnTo>
                <a:lnTo>
                  <a:pt x="0" y="3276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798" y="777418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516216" y="915566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4515128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312" y="2730636"/>
            <a:ext cx="2040674" cy="20347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342" y="2730636"/>
            <a:ext cx="2040674" cy="20347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52750" y="2812503"/>
            <a:ext cx="1874748" cy="1273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6881512" y="2812503"/>
            <a:ext cx="1874748" cy="1273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576763" y="2331939"/>
            <a:ext cx="2346784" cy="1605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5171127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="" xmlns:p14="http://schemas.microsoft.com/office/powerpoint/2010/main" val="1955214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381822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 userDrawn="1"/>
        </p:nvSpPr>
        <p:spPr>
          <a:xfrm>
            <a:off x="4860032" y="987574"/>
            <a:ext cx="3168352" cy="3168352"/>
          </a:xfrm>
          <a:prstGeom prst="ellipse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60032" y="1851670"/>
            <a:ext cx="3168352" cy="10081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860032" y="2859782"/>
            <a:ext cx="3168352" cy="50405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</p:spTree>
    <p:extLst>
      <p:ext uri="{BB962C8B-B14F-4D97-AF65-F5344CB8AC3E}">
        <p14:creationId xmlns="" xmlns:p14="http://schemas.microsoft.com/office/powerpoint/2010/main" val="6746106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 userDrawn="1"/>
        </p:nvSpPr>
        <p:spPr>
          <a:xfrm>
            <a:off x="4860032" y="987574"/>
            <a:ext cx="3168352" cy="3168352"/>
          </a:xfrm>
          <a:prstGeom prst="ellipse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60032" y="1851670"/>
            <a:ext cx="3168352" cy="10081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860032" y="2859782"/>
            <a:ext cx="3168352" cy="50405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</p:spTree>
    <p:extLst>
      <p:ext uri="{BB962C8B-B14F-4D97-AF65-F5344CB8AC3E}">
        <p14:creationId xmlns="" xmlns:p14="http://schemas.microsoft.com/office/powerpoint/2010/main" val="17382354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="" xmlns:p14="http://schemas.microsoft.com/office/powerpoint/2010/main" val="570746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19/09/2020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86573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059"/>
            <a:ext cx="3856106" cy="513538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87571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53958"/>
            <a:ext cx="640871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="" xmlns:p14="http://schemas.microsoft.com/office/powerpoint/2010/main" val="312904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979712" y="153958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="" xmlns:p14="http://schemas.microsoft.com/office/powerpoint/2010/main" val="2602921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="" xmlns:p14="http://schemas.microsoft.com/office/powerpoint/2010/main" val="1503418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="" xmlns:p14="http://schemas.microsoft.com/office/powerpoint/2010/main" val="2282058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="" xmlns:p14="http://schemas.microsoft.com/office/powerpoint/2010/main" val="2037647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21" Type="http://schemas.openxmlformats.org/officeDocument/2006/relationships/slideLayout" Target="../slideLayouts/slideLayout24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9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72" r:id="rId8"/>
    <p:sldLayoutId id="2147483676" r:id="rId9"/>
    <p:sldLayoutId id="2147483655" r:id="rId10"/>
    <p:sldLayoutId id="2147483665" r:id="rId11"/>
    <p:sldLayoutId id="2147483666" r:id="rId12"/>
    <p:sldLayoutId id="2147483667" r:id="rId13"/>
    <p:sldLayoutId id="2147483668" r:id="rId14"/>
    <p:sldLayoutId id="2147483670" r:id="rId15"/>
    <p:sldLayoutId id="2147483671" r:id="rId16"/>
    <p:sldLayoutId id="2147483669" r:id="rId17"/>
    <p:sldLayoutId id="2147483675" r:id="rId18"/>
    <p:sldLayoutId id="2147483677" r:id="rId19"/>
    <p:sldLayoutId id="2147483656" r:id="rId20"/>
    <p:sldLayoutId id="2147483681" r:id="rId2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8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10" Type="http://schemas.openxmlformats.org/officeDocument/2006/relationships/chart" Target="../charts/chart9.xml"/><Relationship Id="rId4" Type="http://schemas.openxmlformats.org/officeDocument/2006/relationships/chart" Target="../charts/chart3.xml"/><Relationship Id="rId9" Type="http://schemas.openxmlformats.org/officeDocument/2006/relationships/chart" Target="../charts/char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5000" y="361950"/>
            <a:ext cx="5544659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Arial Rounded MT Bold" pitchFamily="34" charset="0"/>
              </a:rPr>
              <a:t>Project Presentation on </a:t>
            </a:r>
          </a:p>
          <a:p>
            <a:pPr algn="ctr"/>
            <a:r>
              <a:rPr lang="en-US" sz="4800" dirty="0" smtClean="0">
                <a:latin typeface="Bahnschrift" pitchFamily="34" charset="0"/>
              </a:rPr>
              <a:t>GSOC</a:t>
            </a:r>
          </a:p>
          <a:p>
            <a:pPr algn="ctr"/>
            <a:r>
              <a:rPr lang="en-US" sz="2000" dirty="0" smtClean="0">
                <a:latin typeface="Bahnschrift" pitchFamily="34" charset="0"/>
              </a:rPr>
              <a:t>(Gesture Security Operable Controls)</a:t>
            </a:r>
          </a:p>
          <a:p>
            <a:pPr algn="ctr"/>
            <a:endParaRPr lang="en-US" sz="2000" dirty="0" smtClean="0">
              <a:latin typeface="Bahnschrift" pitchFamily="34" charset="0"/>
            </a:endParaRPr>
          </a:p>
          <a:p>
            <a:pPr algn="ctr"/>
            <a:endParaRPr lang="en-US" sz="2000" dirty="0" smtClean="0">
              <a:latin typeface="Bahnschrift" pitchFamily="34" charset="0"/>
            </a:endParaRPr>
          </a:p>
          <a:p>
            <a:pPr algn="ctr"/>
            <a:endParaRPr lang="en-US" sz="2000" dirty="0" smtClean="0">
              <a:latin typeface="Bahnschrift" pitchFamily="34" charset="0"/>
            </a:endParaRPr>
          </a:p>
          <a:p>
            <a:pPr algn="ctr"/>
            <a:endParaRPr lang="en-US" sz="2000" dirty="0" smtClean="0">
              <a:latin typeface="Bahnschrift" pitchFamily="34" charset="0"/>
            </a:endParaRPr>
          </a:p>
          <a:p>
            <a:pPr algn="ctr"/>
            <a:r>
              <a:rPr lang="en-US" sz="2000" dirty="0" smtClean="0">
                <a:latin typeface="Bahnschrift" pitchFamily="34" charset="0"/>
              </a:rPr>
              <a:t>                - </a:t>
            </a:r>
            <a:r>
              <a:rPr lang="en-US" sz="2000" dirty="0" err="1" smtClean="0">
                <a:latin typeface="Bahnschrift" pitchFamily="34" charset="0"/>
              </a:rPr>
              <a:t>Siddharth</a:t>
            </a:r>
            <a:r>
              <a:rPr lang="en-US" sz="2000" dirty="0" smtClean="0">
                <a:latin typeface="Bahnschrift" pitchFamily="34" charset="0"/>
              </a:rPr>
              <a:t> </a:t>
            </a:r>
            <a:r>
              <a:rPr lang="en-US" sz="2000" dirty="0" err="1" smtClean="0">
                <a:latin typeface="Bahnschrift" pitchFamily="34" charset="0"/>
              </a:rPr>
              <a:t>Verma</a:t>
            </a:r>
            <a:endParaRPr lang="en-US" sz="4400" dirty="0">
              <a:latin typeface="Bahnschrift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60032" y="2067694"/>
            <a:ext cx="3168352" cy="1008112"/>
          </a:xfrm>
        </p:spPr>
        <p:txBody>
          <a:bodyPr/>
          <a:lstStyle/>
          <a:p>
            <a:r>
              <a:rPr lang="en-US" altLang="ko-KR" dirty="0"/>
              <a:t>Block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1175198-147F-784C-A0B4-C203D60077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-308570"/>
            <a:ext cx="1584176" cy="15841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7060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7BFF385-8BD3-3A49-98CD-E920248A40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896" y="0"/>
            <a:ext cx="5926207" cy="51435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47320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60032" y="2067694"/>
            <a:ext cx="3168352" cy="1008112"/>
          </a:xfrm>
        </p:spPr>
        <p:txBody>
          <a:bodyPr/>
          <a:lstStyle/>
          <a:p>
            <a:r>
              <a:rPr lang="en-US" altLang="ko-KR" dirty="0"/>
              <a:t>ER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1175198-147F-784C-A0B4-C203D60077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-308570"/>
            <a:ext cx="1584176" cy="15841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68455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A57FF9F-7F35-6E44-89D3-81D9731214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27" y="0"/>
            <a:ext cx="7833946" cy="51435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88440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60032" y="2067694"/>
            <a:ext cx="3168352" cy="1008112"/>
          </a:xfrm>
        </p:spPr>
        <p:txBody>
          <a:bodyPr/>
          <a:lstStyle/>
          <a:p>
            <a:r>
              <a:rPr lang="en-US" altLang="ko-KR" dirty="0"/>
              <a:t>Flow Chart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1175198-147F-784C-A0B4-C203D60077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-308570"/>
            <a:ext cx="1584176" cy="15841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3536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B6EDCC9-0341-2F45-836D-216C6FF6C2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0"/>
            <a:ext cx="4608512" cy="51435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07414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60032" y="2067694"/>
            <a:ext cx="3168352" cy="1008112"/>
          </a:xfrm>
        </p:spPr>
        <p:txBody>
          <a:bodyPr/>
          <a:lstStyle/>
          <a:p>
            <a:r>
              <a:rPr lang="en-US" altLang="ko-KR" dirty="0"/>
              <a:t>Use Case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1175198-147F-784C-A0B4-C203D60077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-308570"/>
            <a:ext cx="1584176" cy="15841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99727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E133608-9554-B14F-B46E-8B412A48AF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0"/>
            <a:ext cx="7543800" cy="51435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36763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788024" y="2067694"/>
            <a:ext cx="3312368" cy="1008112"/>
          </a:xfrm>
        </p:spPr>
        <p:txBody>
          <a:bodyPr/>
          <a:lstStyle/>
          <a:p>
            <a:r>
              <a:rPr lang="en-US" altLang="ko-KR" sz="2800" dirty="0"/>
              <a:t>DATA FLOW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90E6289-77CB-4046-8349-B8C74A420D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-308570"/>
            <a:ext cx="1584176" cy="15841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14389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Downloads\Untitled Docum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52668"/>
            <a:ext cx="6902450" cy="48723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308635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699792" y="51470"/>
            <a:ext cx="3163824" cy="539354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solidFill>
                  <a:srgbClr val="C00000"/>
                </a:solidFill>
                <a:latin typeface="Baskerville Old Face" panose="02020602080505020303" pitchFamily="18" charset="0"/>
              </a:rPr>
              <a:t>Contents</a:t>
            </a:r>
            <a:endParaRPr lang="en-US" sz="4500" dirty="0">
              <a:solidFill>
                <a:srgbClr val="C00000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="" xmlns:p14="http://schemas.microsoft.com/office/powerpoint/2010/main" val="3231396778"/>
              </p:ext>
            </p:extLst>
          </p:nvPr>
        </p:nvGraphicFramePr>
        <p:xfrm>
          <a:off x="611560" y="699542"/>
          <a:ext cx="8136904" cy="4373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37018">
                  <a:extLst>
                    <a:ext uri="{9D8B030D-6E8A-4147-A177-3AD203B41FA5}">
                      <a16:colId xmlns="" xmlns:a16="http://schemas.microsoft.com/office/drawing/2014/main" val="924479721"/>
                    </a:ext>
                  </a:extLst>
                </a:gridCol>
                <a:gridCol w="7199886">
                  <a:extLst>
                    <a:ext uri="{9D8B030D-6E8A-4147-A177-3AD203B41FA5}">
                      <a16:colId xmlns="" xmlns:a16="http://schemas.microsoft.com/office/drawing/2014/main" val="798746224"/>
                    </a:ext>
                  </a:extLst>
                </a:gridCol>
              </a:tblGrid>
              <a:tr h="2725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Baskerville Old Face" panose="02020602080505020303" pitchFamily="18" charset="0"/>
                        </a:rPr>
                        <a:t>S.No</a:t>
                      </a:r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Title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735833539"/>
                  </a:ext>
                </a:extLst>
              </a:tr>
              <a:tr h="2725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1.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Abstract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273791751"/>
                  </a:ext>
                </a:extLst>
              </a:tr>
              <a:tr h="2725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2.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Literature</a:t>
                      </a:r>
                      <a:r>
                        <a:rPr lang="en-US" sz="1400" baseline="0" dirty="0">
                          <a:latin typeface="Baskerville Old Face" panose="02020602080505020303" pitchFamily="18" charset="0"/>
                        </a:rPr>
                        <a:t> </a:t>
                      </a:r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Review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995462719"/>
                  </a:ext>
                </a:extLst>
              </a:tr>
              <a:tr h="68501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3.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Problem Description</a:t>
                      </a:r>
                    </a:p>
                    <a:p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                   Existing</a:t>
                      </a:r>
                      <a:r>
                        <a:rPr lang="en-US" sz="1400" baseline="0" dirty="0">
                          <a:latin typeface="Baskerville Old Face" panose="02020602080505020303" pitchFamily="18" charset="0"/>
                        </a:rPr>
                        <a:t> Problem</a:t>
                      </a:r>
                    </a:p>
                    <a:p>
                      <a:r>
                        <a:rPr lang="en-US" sz="1400" baseline="0" dirty="0">
                          <a:latin typeface="Baskerville Old Face" panose="02020602080505020303" pitchFamily="18" charset="0"/>
                        </a:rPr>
                        <a:t>                   Proposed Solution</a:t>
                      </a:r>
                      <a:endParaRPr lang="en-US" sz="1400" dirty="0">
                        <a:latin typeface="Baskerville Old Face" panose="02020602080505020303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721015505"/>
                  </a:ext>
                </a:extLst>
              </a:tr>
              <a:tr h="2725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4.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Overall Block Diagram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216196100"/>
                  </a:ext>
                </a:extLst>
              </a:tr>
              <a:tr h="2725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5.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ER Diagram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359984656"/>
                  </a:ext>
                </a:extLst>
              </a:tr>
              <a:tr h="2725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6.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Flow Chart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607793075"/>
                  </a:ext>
                </a:extLst>
              </a:tr>
              <a:tr h="2725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7.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Use Case Diagram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195874283"/>
                  </a:ext>
                </a:extLst>
              </a:tr>
              <a:tr h="2725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8.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Data Flow Diagram [DFD</a:t>
                      </a:r>
                      <a:r>
                        <a:rPr lang="en-US" sz="1400" dirty="0" smtClean="0">
                          <a:latin typeface="Baskerville Old Face" panose="02020602080505020303" pitchFamily="18" charset="0"/>
                        </a:rPr>
                        <a:t>] Level 1</a:t>
                      </a:r>
                      <a:endParaRPr lang="en-US" sz="1400" dirty="0">
                        <a:latin typeface="Baskerville Old Face" panose="02020602080505020303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235432828"/>
                  </a:ext>
                </a:extLst>
              </a:tr>
              <a:tr h="2725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9.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PERT Chart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521086442"/>
                  </a:ext>
                </a:extLst>
              </a:tr>
              <a:tr h="2725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10.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Implementation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3940023269"/>
                  </a:ext>
                </a:extLst>
              </a:tr>
              <a:tr h="2725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11.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Performance Analysis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957110597"/>
                  </a:ext>
                </a:extLst>
              </a:tr>
              <a:tr h="2725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12.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Outputs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197583894"/>
                  </a:ext>
                </a:extLst>
              </a:tr>
              <a:tr h="2725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13.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Conclusion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0437003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138064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788024" y="2067694"/>
            <a:ext cx="3312368" cy="1008112"/>
          </a:xfrm>
        </p:spPr>
        <p:txBody>
          <a:bodyPr/>
          <a:lstStyle/>
          <a:p>
            <a:r>
              <a:rPr lang="en-US" altLang="ko-KR" sz="2800" dirty="0"/>
              <a:t>PERT CHART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90E6289-77CB-4046-8349-B8C74A420D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-308570"/>
            <a:ext cx="1584176" cy="15841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8335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765A7FA9-9D0C-3A4D-A415-8E43EAF2C68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58482"/>
            <a:ext cx="9144000" cy="30265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13CF6F0C-B09E-234C-BF30-8003AEB97E77}"/>
              </a:ext>
            </a:extLst>
          </p:cNvPr>
          <p:cNvSpPr/>
          <p:nvPr/>
        </p:nvSpPr>
        <p:spPr>
          <a:xfrm>
            <a:off x="1835696" y="1707654"/>
            <a:ext cx="576064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C614794-71B3-804E-9476-A3DEB5DE1CBC}"/>
              </a:ext>
            </a:extLst>
          </p:cNvPr>
          <p:cNvSpPr/>
          <p:nvPr/>
        </p:nvSpPr>
        <p:spPr>
          <a:xfrm>
            <a:off x="5148064" y="1707654"/>
            <a:ext cx="576064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948FD74-A3FC-3C44-B933-2C1E7DEC3E31}"/>
              </a:ext>
            </a:extLst>
          </p:cNvPr>
          <p:cNvSpPr/>
          <p:nvPr/>
        </p:nvSpPr>
        <p:spPr>
          <a:xfrm>
            <a:off x="6084168" y="1698626"/>
            <a:ext cx="72008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6269F5D7-E3B8-3C48-9FFD-D72D46F72E7D}"/>
              </a:ext>
            </a:extLst>
          </p:cNvPr>
          <p:cNvSpPr/>
          <p:nvPr/>
        </p:nvSpPr>
        <p:spPr>
          <a:xfrm>
            <a:off x="1763688" y="3147814"/>
            <a:ext cx="576064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7F0BD552-202B-524F-904B-3B725DB30396}"/>
              </a:ext>
            </a:extLst>
          </p:cNvPr>
          <p:cNvSpPr/>
          <p:nvPr/>
        </p:nvSpPr>
        <p:spPr>
          <a:xfrm>
            <a:off x="1874709" y="3305204"/>
            <a:ext cx="576064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6FDFC8A3-6583-6A43-987C-15E010B2449F}"/>
              </a:ext>
            </a:extLst>
          </p:cNvPr>
          <p:cNvSpPr/>
          <p:nvPr/>
        </p:nvSpPr>
        <p:spPr>
          <a:xfrm>
            <a:off x="4214461" y="3285469"/>
            <a:ext cx="861595" cy="274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1B31DF3-0F6E-C04C-A8C9-B6C95B09CA75}"/>
              </a:ext>
            </a:extLst>
          </p:cNvPr>
          <p:cNvSpPr/>
          <p:nvPr/>
        </p:nvSpPr>
        <p:spPr>
          <a:xfrm>
            <a:off x="6444208" y="3264204"/>
            <a:ext cx="864096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DF097280-154D-0748-A032-91DBB5650888}"/>
              </a:ext>
            </a:extLst>
          </p:cNvPr>
          <p:cNvSpPr/>
          <p:nvPr/>
        </p:nvSpPr>
        <p:spPr>
          <a:xfrm>
            <a:off x="8164777" y="3305204"/>
            <a:ext cx="576064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414EAD87-7E51-0947-878D-AFD5A49F1227}"/>
              </a:ext>
            </a:extLst>
          </p:cNvPr>
          <p:cNvSpPr/>
          <p:nvPr/>
        </p:nvSpPr>
        <p:spPr>
          <a:xfrm>
            <a:off x="8147844" y="1714662"/>
            <a:ext cx="576064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267D88D-504B-5643-BA77-85896846A758}"/>
              </a:ext>
            </a:extLst>
          </p:cNvPr>
          <p:cNvSpPr txBox="1"/>
          <p:nvPr/>
        </p:nvSpPr>
        <p:spPr>
          <a:xfrm>
            <a:off x="1763688" y="1714662"/>
            <a:ext cx="644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Create</a:t>
            </a:r>
          </a:p>
          <a:p>
            <a:r>
              <a:rPr lang="en-US" sz="1200" dirty="0"/>
              <a:t>GUI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BC02B3A-974F-8B41-92EC-DF19FDBAE982}"/>
              </a:ext>
            </a:extLst>
          </p:cNvPr>
          <p:cNvSpPr txBox="1"/>
          <p:nvPr/>
        </p:nvSpPr>
        <p:spPr>
          <a:xfrm>
            <a:off x="1763688" y="3033371"/>
            <a:ext cx="705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Create</a:t>
            </a:r>
          </a:p>
          <a:p>
            <a:r>
              <a:rPr lang="en-US" sz="1200" dirty="0"/>
              <a:t>Python </a:t>
            </a:r>
          </a:p>
          <a:p>
            <a:r>
              <a:rPr lang="en-US" sz="1200" dirty="0"/>
              <a:t>scripts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5D01B41-43E7-B847-8561-8349E32E1777}"/>
              </a:ext>
            </a:extLst>
          </p:cNvPr>
          <p:cNvSpPr txBox="1"/>
          <p:nvPr/>
        </p:nvSpPr>
        <p:spPr>
          <a:xfrm>
            <a:off x="4249636" y="3090571"/>
            <a:ext cx="644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Create</a:t>
            </a:r>
          </a:p>
          <a:p>
            <a:r>
              <a:rPr lang="en-US" sz="1200" dirty="0"/>
              <a:t>linkers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00A6E3B-09DE-6E40-9950-568EF6267650}"/>
              </a:ext>
            </a:extLst>
          </p:cNvPr>
          <p:cNvSpPr txBox="1"/>
          <p:nvPr/>
        </p:nvSpPr>
        <p:spPr>
          <a:xfrm>
            <a:off x="5160810" y="1611809"/>
            <a:ext cx="644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Create</a:t>
            </a:r>
          </a:p>
          <a:p>
            <a:r>
              <a:rPr lang="en-US" sz="1200" dirty="0"/>
              <a:t>linkers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67FC747-1BAE-8B41-8308-A6A6AE836AFB}"/>
              </a:ext>
            </a:extLst>
          </p:cNvPr>
          <p:cNvSpPr txBox="1"/>
          <p:nvPr/>
        </p:nvSpPr>
        <p:spPr>
          <a:xfrm>
            <a:off x="6249276" y="1627845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DB creation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D517BE0E-9FDA-104F-883E-F97230ABD559}"/>
              </a:ext>
            </a:extLst>
          </p:cNvPr>
          <p:cNvSpPr txBox="1"/>
          <p:nvPr/>
        </p:nvSpPr>
        <p:spPr>
          <a:xfrm>
            <a:off x="6533998" y="3060997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DB </a:t>
            </a:r>
          </a:p>
          <a:p>
            <a:r>
              <a:rPr lang="en-US" sz="1200" dirty="0"/>
              <a:t>connection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2694B549-8508-2348-B975-D22CD52A31F4}"/>
              </a:ext>
            </a:extLst>
          </p:cNvPr>
          <p:cNvSpPr txBox="1"/>
          <p:nvPr/>
        </p:nvSpPr>
        <p:spPr>
          <a:xfrm>
            <a:off x="7974142" y="1688570"/>
            <a:ext cx="1089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Test backend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94823281-AA7C-F444-937F-158343DC4AC3}"/>
              </a:ext>
            </a:extLst>
          </p:cNvPr>
          <p:cNvSpPr txBox="1"/>
          <p:nvPr/>
        </p:nvSpPr>
        <p:spPr>
          <a:xfrm>
            <a:off x="8225089" y="3177387"/>
            <a:ext cx="915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Test </a:t>
            </a:r>
          </a:p>
          <a:p>
            <a:r>
              <a:rPr lang="en-US" sz="1200" dirty="0"/>
              <a:t>application</a:t>
            </a:r>
          </a:p>
        </p:txBody>
      </p:sp>
    </p:spTree>
    <p:extLst>
      <p:ext uri="{BB962C8B-B14F-4D97-AF65-F5344CB8AC3E}">
        <p14:creationId xmlns="" xmlns:p14="http://schemas.microsoft.com/office/powerpoint/2010/main" val="1718834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Implementation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95736" y="1197160"/>
            <a:ext cx="1816230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444342"/>
                </a:solidFill>
                <a:cs typeface="Arial" pitchFamily="34" charset="0"/>
              </a:rPr>
              <a:t>Installing Requirements</a:t>
            </a:r>
            <a:endParaRPr lang="ko-KR" altLang="en-US" b="1" dirty="0">
              <a:solidFill>
                <a:srgbClr val="444342"/>
              </a:solidFill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59832" y="1843491"/>
            <a:ext cx="62019" cy="3300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78052" y="1197160"/>
            <a:ext cx="432048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For the project the following requirement where installed</a:t>
            </a:r>
          </a:p>
          <a:p>
            <a:endParaRPr lang="en-US" altLang="ko-KR" sz="2000" dirty="0">
              <a:solidFill>
                <a:schemeClr val="bg1"/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Python 3</a:t>
            </a:r>
          </a:p>
          <a:p>
            <a:pPr marL="228600" indent="-228600">
              <a:buAutoNum type="arabicPeriod"/>
            </a:pP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Anaconda</a:t>
            </a:r>
          </a:p>
          <a:p>
            <a:pPr marL="228600" indent="-228600">
              <a:buAutoNum type="arabicPeriod"/>
            </a:pPr>
            <a:r>
              <a:rPr lang="en-US" altLang="ko-KR" sz="2000" dirty="0" err="1">
                <a:solidFill>
                  <a:schemeClr val="bg1"/>
                </a:solidFill>
                <a:cs typeface="Arial" pitchFamily="34" charset="0"/>
              </a:rPr>
              <a:t>Tensorflow</a:t>
            </a:r>
            <a:endParaRPr lang="en-US" altLang="ko-KR" sz="2000" dirty="0">
              <a:solidFill>
                <a:schemeClr val="bg1"/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Node-</a:t>
            </a:r>
            <a:r>
              <a:rPr lang="en-US" altLang="ko-KR" sz="2000" dirty="0" err="1">
                <a:solidFill>
                  <a:schemeClr val="bg1"/>
                </a:solidFill>
                <a:cs typeface="Arial" pitchFamily="34" charset="0"/>
              </a:rPr>
              <a:t>js</a:t>
            </a:r>
            <a:endParaRPr lang="en-US" altLang="ko-KR" sz="2000" dirty="0">
              <a:solidFill>
                <a:schemeClr val="bg1"/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altLang="ko-KR" sz="2000" dirty="0" err="1">
                <a:solidFill>
                  <a:schemeClr val="bg1"/>
                </a:solidFill>
                <a:cs typeface="Arial" pitchFamily="34" charset="0"/>
              </a:rPr>
              <a:t>Npm</a:t>
            </a: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 python-shell</a:t>
            </a:r>
          </a:p>
          <a:p>
            <a:pPr marL="228600" indent="-228600">
              <a:buAutoNum type="arabicPeriod"/>
            </a:pP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Electron</a:t>
            </a:r>
          </a:p>
          <a:p>
            <a:pPr marL="228600" indent="-228600">
              <a:buAutoNum type="arabicPeriod"/>
            </a:pP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Pip install </a:t>
            </a:r>
            <a:r>
              <a:rPr lang="en-US" altLang="ko-KR" sz="2000" dirty="0" err="1">
                <a:solidFill>
                  <a:schemeClr val="bg1"/>
                </a:solidFill>
                <a:cs typeface="Arial" pitchFamily="34" charset="0"/>
              </a:rPr>
              <a:t>gsheet</a:t>
            </a: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cs typeface="Arial" pitchFamily="34" charset="0"/>
              </a:rPr>
              <a:t>oauthclient</a:t>
            </a: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  <a:p>
            <a:pPr marL="228600" indent="-228600">
              <a:buAutoNum type="arabicPeriod"/>
            </a:pP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Google </a:t>
            </a:r>
            <a:r>
              <a:rPr lang="en-US" altLang="ko-KR" sz="2000" dirty="0" err="1">
                <a:solidFill>
                  <a:schemeClr val="bg1"/>
                </a:solidFill>
                <a:cs typeface="Arial" pitchFamily="34" charset="0"/>
              </a:rPr>
              <a:t>Api</a:t>
            </a:r>
            <a:endParaRPr lang="en-US" altLang="ko-KR" sz="2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99890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85851" y="1535714"/>
            <a:ext cx="36000" cy="36077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79712" y="153958"/>
            <a:ext cx="6984776" cy="576064"/>
          </a:xfrm>
        </p:spPr>
        <p:txBody>
          <a:bodyPr/>
          <a:lstStyle/>
          <a:p>
            <a:r>
              <a:rPr lang="en-US" altLang="ko-KR" dirty="0"/>
              <a:t>Implementation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95736" y="1197160"/>
            <a:ext cx="1816230" cy="3385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444342"/>
                </a:solidFill>
                <a:cs typeface="Arial" pitchFamily="34" charset="0"/>
              </a:rPr>
              <a:t>Creating GUI</a:t>
            </a:r>
            <a:endParaRPr lang="ko-KR" altLang="en-US" sz="1600" b="1" dirty="0">
              <a:solidFill>
                <a:srgbClr val="444342"/>
              </a:solidFill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77736" y="3211315"/>
            <a:ext cx="1816230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444342"/>
                </a:solidFill>
                <a:cs typeface="Arial" pitchFamily="34" charset="0"/>
              </a:rPr>
              <a:t>Creating Python </a:t>
            </a:r>
          </a:p>
          <a:p>
            <a:pPr algn="ctr"/>
            <a:r>
              <a:rPr lang="en-US" altLang="ko-KR" sz="1600" b="1" dirty="0">
                <a:solidFill>
                  <a:srgbClr val="444342"/>
                </a:solidFill>
                <a:cs typeface="Arial" pitchFamily="34" charset="0"/>
              </a:rPr>
              <a:t>Scripts</a:t>
            </a:r>
            <a:endParaRPr lang="ko-KR" altLang="en-US" sz="1600" b="1" dirty="0">
              <a:solidFill>
                <a:srgbClr val="444342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78052" y="1203598"/>
            <a:ext cx="4320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The GUI for the cross platform Desktop is implemented on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node.js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javascript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bootstrap on top. This technology is help to create a GUI which is platform and environment independent that is it can also be run as a web application with minor changes.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78052" y="3146605"/>
            <a:ext cx="4320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The Python scripts that are created are build for different purposes like gesture recognition, user data  upload to DB. </a:t>
            </a:r>
          </a:p>
        </p:txBody>
      </p:sp>
    </p:spTree>
    <p:extLst>
      <p:ext uri="{BB962C8B-B14F-4D97-AF65-F5344CB8AC3E}">
        <p14:creationId xmlns="" xmlns:p14="http://schemas.microsoft.com/office/powerpoint/2010/main" val="330928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85851" y="1535714"/>
            <a:ext cx="36000" cy="36077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79712" y="153958"/>
            <a:ext cx="6984776" cy="576064"/>
          </a:xfrm>
        </p:spPr>
        <p:txBody>
          <a:bodyPr/>
          <a:lstStyle/>
          <a:p>
            <a:r>
              <a:rPr lang="en-US" altLang="ko-KR" dirty="0"/>
              <a:t>Implementation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95736" y="1197160"/>
            <a:ext cx="1816230" cy="3385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444342"/>
                </a:solidFill>
                <a:cs typeface="Arial" pitchFamily="34" charset="0"/>
              </a:rPr>
              <a:t>Creating DB</a:t>
            </a:r>
            <a:endParaRPr lang="ko-KR" altLang="en-US" sz="1600" b="1" dirty="0">
              <a:solidFill>
                <a:srgbClr val="444342"/>
              </a:solidFill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69716" y="2585555"/>
            <a:ext cx="1816230" cy="33855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444342"/>
                </a:solidFill>
                <a:cs typeface="Arial" pitchFamily="34" charset="0"/>
              </a:rPr>
              <a:t>Linkers</a:t>
            </a:r>
            <a:endParaRPr lang="ko-KR" altLang="en-US" sz="1600" b="1" dirty="0">
              <a:solidFill>
                <a:srgbClr val="444342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78052" y="1203598"/>
            <a:ext cx="43204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Using google sheet as DB. Creating a project at google repository, creating a user and generating credentials for accessing the google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api</a:t>
            </a:r>
            <a:endParaRPr lang="en-US" altLang="ko-KR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78052" y="2462004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Creating linkers using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javascript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to bind the GUI with the python scripts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97CAC6A-5A48-4B42-A248-3D212B3F8F4D}"/>
              </a:ext>
            </a:extLst>
          </p:cNvPr>
          <p:cNvSpPr txBox="1"/>
          <p:nvPr/>
        </p:nvSpPr>
        <p:spPr>
          <a:xfrm>
            <a:off x="2213736" y="3391247"/>
            <a:ext cx="1816230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444342"/>
                </a:solidFill>
                <a:cs typeface="Arial" pitchFamily="34" charset="0"/>
              </a:rPr>
              <a:t>Running </a:t>
            </a:r>
            <a:r>
              <a:rPr lang="en-US" altLang="ko-KR" sz="1600" b="1" dirty="0" err="1">
                <a:solidFill>
                  <a:srgbClr val="444342"/>
                </a:solidFill>
                <a:cs typeface="Arial" pitchFamily="34" charset="0"/>
              </a:rPr>
              <a:t>npm</a:t>
            </a:r>
            <a:r>
              <a:rPr lang="en-US" altLang="ko-KR" sz="1600" b="1" dirty="0">
                <a:solidFill>
                  <a:srgbClr val="444342"/>
                </a:solidFill>
                <a:cs typeface="Arial" pitchFamily="34" charset="0"/>
              </a:rPr>
              <a:t> engine</a:t>
            </a:r>
            <a:endParaRPr lang="ko-KR" altLang="en-US" sz="1600" b="1" dirty="0">
              <a:solidFill>
                <a:srgbClr val="444342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61C3AC9-C252-A844-AF8F-D1B80D546AF2}"/>
              </a:ext>
            </a:extLst>
          </p:cNvPr>
          <p:cNvSpPr txBox="1"/>
          <p:nvPr/>
        </p:nvSpPr>
        <p:spPr>
          <a:xfrm>
            <a:off x="4178424" y="336383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Run the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npm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engine to create the desktop application.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7AA6261-DEDB-304A-B137-C0CA599F5039}"/>
              </a:ext>
            </a:extLst>
          </p:cNvPr>
          <p:cNvSpPr txBox="1"/>
          <p:nvPr/>
        </p:nvSpPr>
        <p:spPr>
          <a:xfrm>
            <a:off x="2213736" y="4467339"/>
            <a:ext cx="1816230" cy="33855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444342"/>
                </a:solidFill>
                <a:cs typeface="Arial" pitchFamily="34" charset="0"/>
              </a:rPr>
              <a:t>Output</a:t>
            </a:r>
            <a:endParaRPr lang="ko-KR" altLang="en-US" sz="1600" b="1" dirty="0">
              <a:solidFill>
                <a:srgbClr val="444342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6DD3670-9330-B143-93CB-597258B73F73}"/>
              </a:ext>
            </a:extLst>
          </p:cNvPr>
          <p:cNvSpPr txBox="1"/>
          <p:nvPr/>
        </p:nvSpPr>
        <p:spPr>
          <a:xfrm>
            <a:off x="4178052" y="434422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Based on the user input and processing we get the output.</a:t>
            </a:r>
          </a:p>
        </p:txBody>
      </p:sp>
    </p:spTree>
    <p:extLst>
      <p:ext uri="{BB962C8B-B14F-4D97-AF65-F5344CB8AC3E}">
        <p14:creationId xmlns="" xmlns:p14="http://schemas.microsoft.com/office/powerpoint/2010/main" val="3460178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60032" y="2067694"/>
            <a:ext cx="3168352" cy="1008112"/>
          </a:xfrm>
        </p:spPr>
        <p:txBody>
          <a:bodyPr/>
          <a:lstStyle/>
          <a:p>
            <a:r>
              <a:rPr lang="en-US" altLang="ko-KR" sz="3000" dirty="0"/>
              <a:t>PERFORMANCE</a:t>
            </a:r>
          </a:p>
          <a:p>
            <a:r>
              <a:rPr lang="en-US" altLang="ko-KR" sz="3000" dirty="0"/>
              <a:t>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FB6AF6A-B496-E647-BF6F-E3E7D80E24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-308570"/>
            <a:ext cx="1584176" cy="15841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449240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Performance Analysis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49760" y="3052564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40%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67608" y="3052564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80%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67608" y="987574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60%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27837" y="987574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50%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95601" y="1505552"/>
            <a:ext cx="1800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Of total test cases run </a:t>
            </a:r>
          </a:p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Successfully ran on all platform except (kali, parrot)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63841" y="1505553"/>
            <a:ext cx="1800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Of accuracy received on the gesture recognition model.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95600" y="3565975"/>
            <a:ext cx="1800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Of test cases failed were due to database connection and background noise cancellation.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563840" y="3565975"/>
            <a:ext cx="1800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Of Application crashed were reached at the threshold of 182 </a:t>
            </a:r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rps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.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31" name="Chart 7">
            <a:extLst>
              <a:ext uri="{FF2B5EF4-FFF2-40B4-BE49-F238E27FC236}">
                <a16:creationId xmlns="" xmlns:a16="http://schemas.microsoft.com/office/drawing/2014/main" id="{B4AE8B5A-8A45-4DBD-AB23-EE0F3E3AADAD}"/>
              </a:ext>
            </a:extLst>
          </p:cNvPr>
          <p:cNvGraphicFramePr/>
          <p:nvPr>
            <p:extLst/>
          </p:nvPr>
        </p:nvGraphicFramePr>
        <p:xfrm>
          <a:off x="849735" y="3490724"/>
          <a:ext cx="1535174" cy="1591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2" name="Chart 5">
            <a:extLst>
              <a:ext uri="{FF2B5EF4-FFF2-40B4-BE49-F238E27FC236}">
                <a16:creationId xmlns="" xmlns:a16="http://schemas.microsoft.com/office/drawing/2014/main" id="{FAA7B932-D590-4F98-8B92-421AE2DDFC9B}"/>
              </a:ext>
            </a:extLst>
          </p:cNvPr>
          <p:cNvGraphicFramePr/>
          <p:nvPr>
            <p:extLst/>
          </p:nvPr>
        </p:nvGraphicFramePr>
        <p:xfrm>
          <a:off x="4806491" y="3147814"/>
          <a:ext cx="1535174" cy="1591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3" name="Chart 10">
            <a:extLst>
              <a:ext uri="{FF2B5EF4-FFF2-40B4-BE49-F238E27FC236}">
                <a16:creationId xmlns="" xmlns:a16="http://schemas.microsoft.com/office/drawing/2014/main" id="{582E8B0B-553C-4889-8D47-EAD9E49E64B2}"/>
              </a:ext>
            </a:extLst>
          </p:cNvPr>
          <p:cNvGraphicFramePr/>
          <p:nvPr>
            <p:extLst/>
          </p:nvPr>
        </p:nvGraphicFramePr>
        <p:xfrm>
          <a:off x="4999329" y="3342382"/>
          <a:ext cx="1149498" cy="11316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4" name="Chart 5">
            <a:extLst>
              <a:ext uri="{FF2B5EF4-FFF2-40B4-BE49-F238E27FC236}">
                <a16:creationId xmlns="" xmlns:a16="http://schemas.microsoft.com/office/drawing/2014/main" id="{004143DF-6997-4420-95B2-E2501CC446DF}"/>
              </a:ext>
            </a:extLst>
          </p:cNvPr>
          <p:cNvGraphicFramePr/>
          <p:nvPr>
            <p:extLst/>
          </p:nvPr>
        </p:nvGraphicFramePr>
        <p:xfrm>
          <a:off x="849735" y="3147814"/>
          <a:ext cx="1535174" cy="1591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5" name="Chart 10">
            <a:extLst>
              <a:ext uri="{FF2B5EF4-FFF2-40B4-BE49-F238E27FC236}">
                <a16:creationId xmlns="" xmlns:a16="http://schemas.microsoft.com/office/drawing/2014/main" id="{EF21B58F-FBF1-40FE-948C-A2B855B9B891}"/>
              </a:ext>
            </a:extLst>
          </p:cNvPr>
          <p:cNvGraphicFramePr/>
          <p:nvPr>
            <p:extLst/>
          </p:nvPr>
        </p:nvGraphicFramePr>
        <p:xfrm>
          <a:off x="1042573" y="3342382"/>
          <a:ext cx="1149498" cy="11316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6" name="Chart 5">
            <a:extLst>
              <a:ext uri="{FF2B5EF4-FFF2-40B4-BE49-F238E27FC236}">
                <a16:creationId xmlns="" xmlns:a16="http://schemas.microsoft.com/office/drawing/2014/main" id="{0328F59C-F151-43E3-96BD-1AB3287F0800}"/>
              </a:ext>
            </a:extLst>
          </p:cNvPr>
          <p:cNvGraphicFramePr/>
          <p:nvPr>
            <p:extLst/>
          </p:nvPr>
        </p:nvGraphicFramePr>
        <p:xfrm>
          <a:off x="4806491" y="1107433"/>
          <a:ext cx="1535174" cy="1591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37" name="Chart 10">
            <a:extLst>
              <a:ext uri="{FF2B5EF4-FFF2-40B4-BE49-F238E27FC236}">
                <a16:creationId xmlns="" xmlns:a16="http://schemas.microsoft.com/office/drawing/2014/main" id="{45FD6428-34E9-42B2-91F7-45E2B044DF9E}"/>
              </a:ext>
            </a:extLst>
          </p:cNvPr>
          <p:cNvGraphicFramePr/>
          <p:nvPr>
            <p:extLst/>
          </p:nvPr>
        </p:nvGraphicFramePr>
        <p:xfrm>
          <a:off x="4999329" y="1302001"/>
          <a:ext cx="1149498" cy="11316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38" name="Chart 5">
            <a:extLst>
              <a:ext uri="{FF2B5EF4-FFF2-40B4-BE49-F238E27FC236}">
                <a16:creationId xmlns="" xmlns:a16="http://schemas.microsoft.com/office/drawing/2014/main" id="{0887585D-C859-4DB6-89D5-F63ED9A0FF8F}"/>
              </a:ext>
            </a:extLst>
          </p:cNvPr>
          <p:cNvGraphicFramePr/>
          <p:nvPr>
            <p:extLst/>
          </p:nvPr>
        </p:nvGraphicFramePr>
        <p:xfrm>
          <a:off x="849735" y="1107433"/>
          <a:ext cx="1535174" cy="1591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39" name="Chart 10">
            <a:extLst>
              <a:ext uri="{FF2B5EF4-FFF2-40B4-BE49-F238E27FC236}">
                <a16:creationId xmlns="" xmlns:a16="http://schemas.microsoft.com/office/drawing/2014/main" id="{7ED1DF4A-EAA5-4482-885E-E74A4AC235C8}"/>
              </a:ext>
            </a:extLst>
          </p:cNvPr>
          <p:cNvGraphicFramePr/>
          <p:nvPr>
            <p:extLst/>
          </p:nvPr>
        </p:nvGraphicFramePr>
        <p:xfrm>
          <a:off x="1042573" y="1302001"/>
          <a:ext cx="1149498" cy="11316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  <p:extLst>
      <p:ext uri="{BB962C8B-B14F-4D97-AF65-F5344CB8AC3E}">
        <p14:creationId xmlns="" xmlns:p14="http://schemas.microsoft.com/office/powerpoint/2010/main" val="952116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60032" y="2067694"/>
            <a:ext cx="3168352" cy="1008112"/>
          </a:xfrm>
        </p:spPr>
        <p:txBody>
          <a:bodyPr/>
          <a:lstStyle/>
          <a:p>
            <a:r>
              <a:rPr lang="en-US" altLang="ko-KR" dirty="0"/>
              <a:t>OUTPUTS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35A2C94-A6A0-584A-8D07-512443E28F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-308570"/>
            <a:ext cx="1584176" cy="15841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478141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>
            <a:extLst>
              <a:ext uri="{FF2B5EF4-FFF2-40B4-BE49-F238E27FC236}">
                <a16:creationId xmlns="" xmlns:a16="http://schemas.microsoft.com/office/drawing/2014/main" id="{77F993A4-A043-FB41-B483-485ABEA18D19}"/>
              </a:ext>
            </a:extLst>
          </p:cNvPr>
          <p:cNvSpPr/>
          <p:nvPr/>
        </p:nvSpPr>
        <p:spPr>
          <a:xfrm>
            <a:off x="4953000" y="514350"/>
            <a:ext cx="864096" cy="54006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6502C8B-5224-FB42-BC3C-1F5D8BAF3ACF}"/>
              </a:ext>
            </a:extLst>
          </p:cNvPr>
          <p:cNvSpPr txBox="1"/>
          <p:nvPr/>
        </p:nvSpPr>
        <p:spPr>
          <a:xfrm>
            <a:off x="5943600" y="361950"/>
            <a:ext cx="2592288" cy="584775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cs typeface="Arial" pitchFamily="34" charset="0"/>
              </a:rPr>
              <a:t>SIGN UP PAGE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OF </a:t>
            </a:r>
            <a:r>
              <a:rPr lang="en-US" altLang="ko-KR" sz="1600" b="1" dirty="0" smtClean="0">
                <a:solidFill>
                  <a:schemeClr val="bg1"/>
                </a:solidFill>
                <a:cs typeface="Arial" pitchFamily="34" charset="0"/>
              </a:rPr>
              <a:t>GSOC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2" name="Picture 11" descr="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285750"/>
            <a:ext cx="4343400" cy="2090977"/>
          </a:xfrm>
          <a:prstGeom prst="rect">
            <a:avLst/>
          </a:prstGeom>
        </p:spPr>
      </p:pic>
      <p:pic>
        <p:nvPicPr>
          <p:cNvPr id="13" name="Picture 12" descr="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0" y="2114550"/>
            <a:ext cx="3563958" cy="2797949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="" xmlns:a16="http://schemas.microsoft.com/office/drawing/2014/main" id="{77F993A4-A043-FB41-B483-485ABEA18D19}"/>
              </a:ext>
            </a:extLst>
          </p:cNvPr>
          <p:cNvSpPr/>
          <p:nvPr/>
        </p:nvSpPr>
        <p:spPr>
          <a:xfrm rot="16200000">
            <a:off x="6705600" y="1260072"/>
            <a:ext cx="864096" cy="54006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05609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60E1F09-DE24-604E-9D89-BD159D5866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0"/>
            <a:ext cx="3716004" cy="28597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CBBAD45-AF02-3E4F-9E38-380018D8B8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995686"/>
            <a:ext cx="4577184" cy="2808312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="" xmlns:a16="http://schemas.microsoft.com/office/drawing/2014/main" id="{77F993A4-A043-FB41-B483-485ABEA18D19}"/>
              </a:ext>
            </a:extLst>
          </p:cNvPr>
          <p:cNvSpPr/>
          <p:nvPr/>
        </p:nvSpPr>
        <p:spPr>
          <a:xfrm>
            <a:off x="3823508" y="555526"/>
            <a:ext cx="864096" cy="54006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Left Arrow 8">
            <a:extLst>
              <a:ext uri="{FF2B5EF4-FFF2-40B4-BE49-F238E27FC236}">
                <a16:creationId xmlns="" xmlns:a16="http://schemas.microsoft.com/office/drawing/2014/main" id="{E1D6EF83-3A75-7843-BB2C-8BDF5F4A38A8}"/>
              </a:ext>
            </a:extLst>
          </p:cNvPr>
          <p:cNvSpPr/>
          <p:nvPr/>
        </p:nvSpPr>
        <p:spPr>
          <a:xfrm>
            <a:off x="3059832" y="3651870"/>
            <a:ext cx="1080120" cy="648072"/>
          </a:xfrm>
          <a:prstGeom prst="lef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6502C8B-5224-FB42-BC3C-1F5D8BAF3ACF}"/>
              </a:ext>
            </a:extLst>
          </p:cNvPr>
          <p:cNvSpPr txBox="1"/>
          <p:nvPr/>
        </p:nvSpPr>
        <p:spPr>
          <a:xfrm>
            <a:off x="5076056" y="687056"/>
            <a:ext cx="2592288" cy="338554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MAIN PAGE OF GUI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76BC2A1-E843-E342-B215-6BD2CBDFB433}"/>
              </a:ext>
            </a:extLst>
          </p:cNvPr>
          <p:cNvSpPr txBox="1"/>
          <p:nvPr/>
        </p:nvSpPr>
        <p:spPr>
          <a:xfrm>
            <a:off x="611560" y="3723878"/>
            <a:ext cx="2160240" cy="584775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PROVIDED UTILITIES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05609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995936" y="3003798"/>
            <a:ext cx="4896544" cy="1152129"/>
          </a:xfrm>
        </p:spPr>
        <p:txBody>
          <a:bodyPr/>
          <a:lstStyle/>
          <a:p>
            <a:r>
              <a:rPr lang="en-US" altLang="ko-KR" sz="2800" dirty="0">
                <a:ea typeface="맑은 고딕" pitchFamily="50" charset="-127"/>
              </a:rPr>
              <a:t>GESTURE | SECURITIES OPERABLES CONTROLS</a:t>
            </a:r>
            <a:endParaRPr lang="en-US" altLang="ko-KR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dirty="0"/>
              <a:t>LETS START THE PRESENTATION OFFICIALLY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E7A59A4-C6B0-B74E-8028-3062F10A89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-380578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71841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5C88687-9C64-0547-83F1-3A6EAE1D3D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83" y="123478"/>
            <a:ext cx="3917799" cy="30150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C569779-B619-554D-B1F2-E6AE3C6BA6FF}"/>
              </a:ext>
            </a:extLst>
          </p:cNvPr>
          <p:cNvSpPr txBox="1"/>
          <p:nvPr/>
        </p:nvSpPr>
        <p:spPr>
          <a:xfrm>
            <a:off x="1115616" y="3138558"/>
            <a:ext cx="1926735" cy="276999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DYNAMIC GUI DISPLAY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FE6A3C5-0DF7-4545-B6AB-DB5806E824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625" t="13601" r="2625"/>
          <a:stretch/>
        </p:blipFill>
        <p:spPr>
          <a:xfrm>
            <a:off x="4037882" y="1631018"/>
            <a:ext cx="4788493" cy="27363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BF6BABB-5836-B44C-9864-3BE282DAC6D8}"/>
              </a:ext>
            </a:extLst>
          </p:cNvPr>
          <p:cNvSpPr txBox="1"/>
          <p:nvPr/>
        </p:nvSpPr>
        <p:spPr>
          <a:xfrm>
            <a:off x="5468760" y="4515966"/>
            <a:ext cx="1926735" cy="276999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API REQUEST PORTAL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313367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FE3D32A3-1E17-9644-BD88-CAFDA51517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33897" t="30491" r="16751"/>
          <a:stretch/>
        </p:blipFill>
        <p:spPr>
          <a:xfrm>
            <a:off x="6422496" y="2427734"/>
            <a:ext cx="2647273" cy="23303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EAAF66A6-3113-C943-BAED-DC09317349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0749" t="29000" r="17626"/>
          <a:stretch/>
        </p:blipFill>
        <p:spPr>
          <a:xfrm>
            <a:off x="4753062" y="3522444"/>
            <a:ext cx="1400229" cy="12035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AD76FE2-CF3A-3740-979E-4165C0D3C3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5126" t="31800" r="18500"/>
          <a:stretch/>
        </p:blipFill>
        <p:spPr>
          <a:xfrm>
            <a:off x="3057351" y="3558530"/>
            <a:ext cx="1266144" cy="11637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7A335F56-39C7-484F-AE68-C327A93D1E4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5125" t="31401" r="19376"/>
          <a:stretch/>
        </p:blipFill>
        <p:spPr>
          <a:xfrm>
            <a:off x="1403648" y="3573905"/>
            <a:ext cx="1224136" cy="1153513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="" xmlns:a16="http://schemas.microsoft.com/office/drawing/2014/main" id="{60133EF8-7051-EB42-A1E1-EF7678660AE1}"/>
              </a:ext>
            </a:extLst>
          </p:cNvPr>
          <p:cNvSpPr/>
          <p:nvPr/>
        </p:nvSpPr>
        <p:spPr>
          <a:xfrm>
            <a:off x="611560" y="3219822"/>
            <a:ext cx="5688632" cy="14401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BC8083B6-8F2D-804A-A9E9-1D54BE4F220F}"/>
              </a:ext>
            </a:extLst>
          </p:cNvPr>
          <p:cNvSpPr txBox="1"/>
          <p:nvPr/>
        </p:nvSpPr>
        <p:spPr>
          <a:xfrm>
            <a:off x="2195736" y="2886630"/>
            <a:ext cx="1926735" cy="276999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Process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3" name="Picture 12" descr="Captur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8600" y="285750"/>
            <a:ext cx="7239000" cy="18270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1C7FB20-8A73-E341-AF9D-60473E7B0134}"/>
              </a:ext>
            </a:extLst>
          </p:cNvPr>
          <p:cNvSpPr txBox="1"/>
          <p:nvPr/>
        </p:nvSpPr>
        <p:spPr>
          <a:xfrm>
            <a:off x="7162800" y="285750"/>
            <a:ext cx="1926735" cy="276999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USER DB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08335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788024" y="2067694"/>
            <a:ext cx="3312368" cy="1008112"/>
          </a:xfrm>
        </p:spPr>
        <p:txBody>
          <a:bodyPr/>
          <a:lstStyle/>
          <a:p>
            <a:r>
              <a:rPr lang="en-US" altLang="ko-KR" dirty="0"/>
              <a:t>CONCLUSION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C942C8D-F14A-C84B-9C90-8861A13FD8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-308570"/>
            <a:ext cx="1584176" cy="15841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423476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1763688" y="1303738"/>
            <a:ext cx="7128792" cy="801802"/>
            <a:chOff x="803640" y="3362835"/>
            <a:chExt cx="2059657" cy="801802"/>
          </a:xfrm>
        </p:grpSpPr>
        <p:sp>
          <p:nvSpPr>
            <p:cNvPr id="20" name="TextBox 19"/>
            <p:cNvSpPr txBox="1"/>
            <p:nvPr/>
          </p:nvSpPr>
          <p:spPr>
            <a:xfrm>
              <a:off x="803640" y="3579862"/>
              <a:ext cx="20596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The system with web cam can be used for gesture recognition. With more advancement the utility of old system can be brought back into use.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03640" y="3362835"/>
              <a:ext cx="205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763688" y="2469122"/>
            <a:ext cx="7128792" cy="801802"/>
            <a:chOff x="803640" y="3362835"/>
            <a:chExt cx="2059657" cy="801802"/>
          </a:xfrm>
        </p:grpSpPr>
        <p:sp>
          <p:nvSpPr>
            <p:cNvPr id="23" name="TextBox 22"/>
            <p:cNvSpPr txBox="1"/>
            <p:nvPr/>
          </p:nvSpPr>
          <p:spPr>
            <a:xfrm>
              <a:off x="803640" y="3579862"/>
              <a:ext cx="20596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With the implementation, ppt, slideshow, media player can be control by gestures.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03640" y="3362835"/>
              <a:ext cx="205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More Ease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763688" y="3868856"/>
            <a:ext cx="7128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The accuracy of the application can be made better by more training.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715209" y="3810840"/>
            <a:ext cx="485364" cy="485364"/>
          </a:xfrm>
          <a:prstGeom prst="ellipse">
            <a:avLst/>
          </a:prstGeom>
          <a:gradFill>
            <a:gsLst>
              <a:gs pos="0">
                <a:schemeClr val="accent2">
                  <a:lumMod val="70000"/>
                </a:schemeClr>
              </a:gs>
              <a:gs pos="100000">
                <a:schemeClr val="accent2">
                  <a:lumMod val="7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Oval 31"/>
          <p:cNvSpPr/>
          <p:nvPr/>
        </p:nvSpPr>
        <p:spPr>
          <a:xfrm>
            <a:off x="715209" y="1400402"/>
            <a:ext cx="485364" cy="485364"/>
          </a:xfrm>
          <a:prstGeom prst="ellipse">
            <a:avLst/>
          </a:prstGeom>
          <a:gradFill>
            <a:gsLst>
              <a:gs pos="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val 32"/>
          <p:cNvSpPr/>
          <p:nvPr/>
        </p:nvSpPr>
        <p:spPr>
          <a:xfrm>
            <a:off x="715209" y="2576245"/>
            <a:ext cx="485364" cy="485364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</a:schemeClr>
              </a:gs>
              <a:gs pos="100000">
                <a:schemeClr val="accent2">
                  <a:lumMod val="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683584" y="1458418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83580" y="2634261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83576" y="3868856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8C5DB9C5-6526-644D-9B56-09D1F4C7C1DA}"/>
              </a:ext>
            </a:extLst>
          </p:cNvPr>
          <p:cNvSpPr txBox="1"/>
          <p:nvPr/>
        </p:nvSpPr>
        <p:spPr>
          <a:xfrm>
            <a:off x="1732055" y="1245035"/>
            <a:ext cx="7128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The Need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329230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017" y="3795886"/>
            <a:ext cx="9144000" cy="576063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61455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60032" y="2067694"/>
            <a:ext cx="3168352" cy="1008112"/>
          </a:xfrm>
        </p:spPr>
        <p:txBody>
          <a:bodyPr/>
          <a:lstStyle/>
          <a:p>
            <a:r>
              <a:rPr lang="en-US" altLang="ko-KR" dirty="0"/>
              <a:t>ABSTRACT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126B072-0530-DF4B-A7DA-ADFD06565D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-308570"/>
            <a:ext cx="1584176" cy="15841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01234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ABSTRACT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75556" y="1131590"/>
            <a:ext cx="79928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Developed as a cross platform desktop application, Gesture Securities Operable Controls [GSOC] is a application which is implemented with electron framework with google sheets as database. The project</a:t>
            </a:r>
            <a:r>
              <a:rPr lang="ko-KR" altLang="en-US" b="1" dirty="0">
                <a:solidFill>
                  <a:schemeClr val="bg1"/>
                </a:solidFill>
                <a:cs typeface="Arial" pitchFamily="34" charset="0"/>
              </a:rPr>
              <a:t>’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s main aim is to provide a  desktop application which makes use of the webcam to provide security with the help of face detection, media player gesture control and mouse control. </a:t>
            </a:r>
          </a:p>
          <a:p>
            <a:pPr algn="just"/>
            <a:endParaRPr lang="en-US" altLang="ko-KR" b="1" dirty="0">
              <a:solidFill>
                <a:schemeClr val="bg1"/>
              </a:solidFill>
              <a:cs typeface="Arial" pitchFamily="34" charset="0"/>
            </a:endParaRPr>
          </a:p>
          <a:p>
            <a:pPr algn="just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The project stack is build on electron framework which is a flavor of </a:t>
            </a:r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javascript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 which implements frontend with </a:t>
            </a:r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javascript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, Node.js, bootstrap. The stack business logic is created on python and database is google sheet with the help of google </a:t>
            </a:r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apis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.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76936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60032" y="2067694"/>
            <a:ext cx="3168352" cy="1008112"/>
          </a:xfrm>
        </p:spPr>
        <p:txBody>
          <a:bodyPr/>
          <a:lstStyle/>
          <a:p>
            <a:r>
              <a:rPr lang="en-US" altLang="ko-KR" dirty="0"/>
              <a:t>LITERATURE </a:t>
            </a:r>
          </a:p>
          <a:p>
            <a:r>
              <a:rPr lang="en-US" altLang="ko-KR" dirty="0"/>
              <a:t>REVIEW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20B5D63-7ED9-EE40-937B-0FEECFC67C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-308570"/>
            <a:ext cx="1584176" cy="15841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88267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LITERATURE REVIEW</a:t>
            </a:r>
            <a:endParaRPr lang="ko-KR" alt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1763688" y="1303738"/>
            <a:ext cx="7128792" cy="801802"/>
            <a:chOff x="803640" y="3362835"/>
            <a:chExt cx="2059657" cy="801802"/>
          </a:xfrm>
        </p:grpSpPr>
        <p:sp>
          <p:nvSpPr>
            <p:cNvPr id="20" name="TextBox 19"/>
            <p:cNvSpPr txBox="1"/>
            <p:nvPr/>
          </p:nvSpPr>
          <p:spPr>
            <a:xfrm>
              <a:off x="803640" y="3579862"/>
              <a:ext cx="20596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The system with web cam can be used for gesture recognition. Previous model lacked accuracy. But with trained dataset the results are better.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03640" y="3362835"/>
              <a:ext cx="205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763688" y="2469122"/>
            <a:ext cx="7128792" cy="801802"/>
            <a:chOff x="803640" y="3362835"/>
            <a:chExt cx="2059657" cy="801802"/>
          </a:xfrm>
        </p:grpSpPr>
        <p:sp>
          <p:nvSpPr>
            <p:cNvPr id="23" name="TextBox 22"/>
            <p:cNvSpPr txBox="1"/>
            <p:nvPr/>
          </p:nvSpPr>
          <p:spPr>
            <a:xfrm>
              <a:off x="803640" y="3579862"/>
              <a:ext cx="20596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The previous model made use of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openCv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but the current implementation makes use of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tensorflow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model to provide classes to predict result.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03640" y="3362835"/>
              <a:ext cx="205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Previous Model	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763688" y="3693258"/>
            <a:ext cx="7128792" cy="801802"/>
            <a:chOff x="803640" y="3362835"/>
            <a:chExt cx="2059657" cy="801802"/>
          </a:xfrm>
        </p:grpSpPr>
        <p:sp>
          <p:nvSpPr>
            <p:cNvPr id="26" name="TextBox 25"/>
            <p:cNvSpPr txBox="1"/>
            <p:nvPr/>
          </p:nvSpPr>
          <p:spPr>
            <a:xfrm>
              <a:off x="803640" y="3579862"/>
              <a:ext cx="20596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Implementing the application will make use of the potential of a system providing with very well serving utilities.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03640" y="3362835"/>
              <a:ext cx="205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The Outcome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1" name="Oval 30"/>
          <p:cNvSpPr/>
          <p:nvPr/>
        </p:nvSpPr>
        <p:spPr>
          <a:xfrm>
            <a:off x="715209" y="3810840"/>
            <a:ext cx="485364" cy="485364"/>
          </a:xfrm>
          <a:prstGeom prst="ellipse">
            <a:avLst/>
          </a:prstGeom>
          <a:gradFill>
            <a:gsLst>
              <a:gs pos="0">
                <a:schemeClr val="accent2">
                  <a:lumMod val="70000"/>
                </a:schemeClr>
              </a:gs>
              <a:gs pos="100000">
                <a:schemeClr val="accent2">
                  <a:lumMod val="7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Oval 31"/>
          <p:cNvSpPr/>
          <p:nvPr/>
        </p:nvSpPr>
        <p:spPr>
          <a:xfrm>
            <a:off x="715209" y="1400402"/>
            <a:ext cx="485364" cy="485364"/>
          </a:xfrm>
          <a:prstGeom prst="ellipse">
            <a:avLst/>
          </a:prstGeom>
          <a:gradFill>
            <a:gsLst>
              <a:gs pos="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val 32"/>
          <p:cNvSpPr/>
          <p:nvPr/>
        </p:nvSpPr>
        <p:spPr>
          <a:xfrm>
            <a:off x="715209" y="2576245"/>
            <a:ext cx="485364" cy="485364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</a:schemeClr>
              </a:gs>
              <a:gs pos="100000">
                <a:schemeClr val="accent2">
                  <a:lumMod val="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683584" y="1458418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83580" y="2634261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83576" y="3868856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8C5DB9C5-6526-644D-9B56-09D1F4C7C1DA}"/>
              </a:ext>
            </a:extLst>
          </p:cNvPr>
          <p:cNvSpPr txBox="1"/>
          <p:nvPr/>
        </p:nvSpPr>
        <p:spPr>
          <a:xfrm>
            <a:off x="1732055" y="1245035"/>
            <a:ext cx="7128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The Need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96226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60032" y="2067694"/>
            <a:ext cx="3168352" cy="1008112"/>
          </a:xfrm>
        </p:spPr>
        <p:txBody>
          <a:bodyPr/>
          <a:lstStyle/>
          <a:p>
            <a:r>
              <a:rPr lang="en-US" altLang="ko-KR" dirty="0"/>
              <a:t>Problem Description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911DE16-CF5D-7642-8C3B-3C67D99580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-308570"/>
            <a:ext cx="1584176" cy="15841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51672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 txBox="1">
            <a:spLocks/>
          </p:cNvSpPr>
          <p:nvPr/>
        </p:nvSpPr>
        <p:spPr>
          <a:xfrm>
            <a:off x="971600" y="51470"/>
            <a:ext cx="2178068" cy="108012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sz="2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Existing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altLang="ko-KR" sz="24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Problem</a:t>
            </a:r>
            <a:r>
              <a:rPr lang="en-US" altLang="ko-KR" sz="2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</a:p>
        </p:txBody>
      </p:sp>
      <p:sp>
        <p:nvSpPr>
          <p:cNvPr id="15" name="Text Placeholder 13"/>
          <p:cNvSpPr txBox="1">
            <a:spLocks/>
          </p:cNvSpPr>
          <p:nvPr/>
        </p:nvSpPr>
        <p:spPr>
          <a:xfrm>
            <a:off x="6300192" y="51470"/>
            <a:ext cx="2088232" cy="108012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Proposed 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Solution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="" xmlns:a16="http://schemas.microsoft.com/office/drawing/2014/main" id="{EFCE0932-878D-1146-A39A-8AFBA99D23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002645852"/>
              </p:ext>
            </p:extLst>
          </p:nvPr>
        </p:nvGraphicFramePr>
        <p:xfrm>
          <a:off x="597620" y="1779662"/>
          <a:ext cx="2894260" cy="3174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42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6336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1. Lack use of webcam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36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2. Use of ML with system utilities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36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3. </a:t>
                      </a:r>
                      <a:r>
                        <a:rPr lang="en-US" altLang="ko-KR" sz="12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Lack</a:t>
                      </a:r>
                      <a:r>
                        <a:rPr lang="en-US" altLang="ko-KR" sz="1200" b="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of</a:t>
                      </a:r>
                      <a:r>
                        <a:rPr lang="en-US" altLang="ko-KR" sz="12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Desktop Application </a:t>
                      </a:r>
                      <a:r>
                        <a:rPr lang="en-US" altLang="ko-KR" sz="12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availability 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to </a:t>
                      </a: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Provide the requirements.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36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4. Cross Platform Application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36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5. Accuracy and Preciseness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="" xmlns:a16="http://schemas.microsoft.com/office/drawing/2014/main" id="{868D627E-C5AB-8B48-BC70-CE12027C94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193729745"/>
              </p:ext>
            </p:extLst>
          </p:nvPr>
        </p:nvGraphicFramePr>
        <p:xfrm>
          <a:off x="5894264" y="1779661"/>
          <a:ext cx="2894260" cy="3168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42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6336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1. Use Webcam to its fullest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36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2. Use of ML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36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3. A desktop application to deal with the </a:t>
                      </a: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Necessity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36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4. Use Electron framework to create a cross platform application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36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5. Provide better result with trained data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Down Arrow 10">
            <a:extLst>
              <a:ext uri="{FF2B5EF4-FFF2-40B4-BE49-F238E27FC236}">
                <a16:creationId xmlns="" xmlns:a16="http://schemas.microsoft.com/office/drawing/2014/main" id="{12288660-0773-4949-8F5C-F28E6BD488ED}"/>
              </a:ext>
            </a:extLst>
          </p:cNvPr>
          <p:cNvSpPr/>
          <p:nvPr/>
        </p:nvSpPr>
        <p:spPr>
          <a:xfrm>
            <a:off x="1923592" y="1283032"/>
            <a:ext cx="242316" cy="345188"/>
          </a:xfrm>
          <a:prstGeom prst="downArrow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Down Arrow 11">
            <a:extLst>
              <a:ext uri="{FF2B5EF4-FFF2-40B4-BE49-F238E27FC236}">
                <a16:creationId xmlns="" xmlns:a16="http://schemas.microsoft.com/office/drawing/2014/main" id="{CF9C282D-FE2A-8C44-9D9E-6F87332BCA57}"/>
              </a:ext>
            </a:extLst>
          </p:cNvPr>
          <p:cNvSpPr/>
          <p:nvPr/>
        </p:nvSpPr>
        <p:spPr>
          <a:xfrm>
            <a:off x="7220236" y="1283032"/>
            <a:ext cx="242316" cy="345188"/>
          </a:xfrm>
          <a:prstGeom prst="downArrow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6752053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000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2297</TotalTime>
  <Words>713</Words>
  <Application>Microsoft Office PowerPoint</Application>
  <PresentationFormat>On-screen Show (16:9)</PresentationFormat>
  <Paragraphs>154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Cover and End Slide Master</vt:lpstr>
      <vt:lpstr>Contents Slide Master</vt:lpstr>
      <vt:lpstr>Section Break Slide Master</vt:lpstr>
      <vt:lpstr>Slide 1</vt:lpstr>
      <vt:lpstr>Contents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admin</cp:lastModifiedBy>
  <cp:revision>112</cp:revision>
  <dcterms:created xsi:type="dcterms:W3CDTF">2016-12-05T23:26:54Z</dcterms:created>
  <dcterms:modified xsi:type="dcterms:W3CDTF">2020-09-19T14:36:31Z</dcterms:modified>
</cp:coreProperties>
</file>